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56" r:id="rId2"/>
    <p:sldId id="259" r:id="rId3"/>
    <p:sldId id="260" r:id="rId4"/>
    <p:sldId id="261" r:id="rId5"/>
    <p:sldId id="262" r:id="rId6"/>
    <p:sldId id="282" r:id="rId7"/>
    <p:sldId id="283" r:id="rId8"/>
    <p:sldId id="266" r:id="rId9"/>
    <p:sldId id="267" r:id="rId10"/>
    <p:sldId id="268" r:id="rId11"/>
    <p:sldId id="269" r:id="rId12"/>
    <p:sldId id="270" r:id="rId13"/>
    <p:sldId id="271" r:id="rId14"/>
    <p:sldId id="272" r:id="rId15"/>
    <p:sldId id="273" r:id="rId16"/>
    <p:sldId id="274" r:id="rId17"/>
    <p:sldId id="275" r:id="rId18"/>
    <p:sldId id="285" r:id="rId19"/>
    <p:sldId id="286" r:id="rId20"/>
    <p:sldId id="276" r:id="rId21"/>
    <p:sldId id="277" r:id="rId22"/>
    <p:sldId id="278" r:id="rId23"/>
    <p:sldId id="279" r:id="rId24"/>
    <p:sldId id="280" r:id="rId25"/>
    <p:sldId id="281"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9"/>
    <p:restoredTop sz="74204"/>
  </p:normalViewPr>
  <p:slideViewPr>
    <p:cSldViewPr snapToGrid="0" snapToObjects="1">
      <p:cViewPr>
        <p:scale>
          <a:sx n="100" d="100"/>
          <a:sy n="100" d="100"/>
        </p:scale>
        <p:origin x="1408" y="-29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7EA707-DF15-5E4A-AFF1-8F041C27BE3F}" type="datetimeFigureOut">
              <a:rPr lang="en-US" smtClean="0"/>
              <a:t>3/26/17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4D14EB-02DE-A54A-86E0-815282A4E7B0}" type="slidenum">
              <a:rPr lang="en-US" smtClean="0"/>
              <a:t>‹#›</a:t>
            </a:fld>
            <a:endParaRPr lang="en-US"/>
          </a:p>
        </p:txBody>
      </p:sp>
    </p:spTree>
    <p:extLst>
      <p:ext uri="{BB962C8B-B14F-4D97-AF65-F5344CB8AC3E}">
        <p14:creationId xmlns:p14="http://schemas.microsoft.com/office/powerpoint/2010/main" val="1726692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Good morning everyone,</a:t>
            </a:r>
            <a:r>
              <a:rPr lang="en-US" baseline="0" dirty="0" smtClean="0"/>
              <a:t> I would like to give the presentation of the paper ”Category-Level Transfer Learning from Knowledge Base to Microblog Stream for Accurate Event Detection”. The first author </a:t>
            </a:r>
            <a:r>
              <a:rPr lang="en-US" baseline="0" dirty="0" err="1" smtClean="0"/>
              <a:t>Weijing</a:t>
            </a:r>
            <a:r>
              <a:rPr lang="en-US" baseline="0" dirty="0" smtClean="0"/>
              <a:t> is visiting in US this semester. I’m </a:t>
            </a:r>
            <a:r>
              <a:rPr lang="en-US" baseline="0" dirty="0" err="1" smtClean="0"/>
              <a:t>Yuxing</a:t>
            </a:r>
            <a:r>
              <a:rPr lang="en-US" baseline="0" dirty="0" smtClean="0"/>
              <a:t> Chen, a </a:t>
            </a:r>
            <a:r>
              <a:rPr lang="en-US" baseline="0" dirty="0" smtClean="0"/>
              <a:t>PhD student </a:t>
            </a:r>
            <a:r>
              <a:rPr lang="en-US" baseline="0" dirty="0" smtClean="0"/>
              <a:t>and also advised by Professor </a:t>
            </a:r>
            <a:r>
              <a:rPr lang="en-US" baseline="0" dirty="0" err="1" smtClean="0"/>
              <a:t>Tengjiao</a:t>
            </a:r>
            <a:r>
              <a:rPr lang="en-US" baseline="0" dirty="0" smtClean="0"/>
              <a:t> Wang. You can meet me in the Research Session 3 this afternoon. </a:t>
            </a:r>
            <a:r>
              <a:rPr lang="en-US" baseline="0" dirty="0" err="1" smtClean="0"/>
              <a:t>Weijing</a:t>
            </a:r>
            <a:r>
              <a:rPr lang="en-US" baseline="0" dirty="0" smtClean="0"/>
              <a:t> invited me to give this presentation for him.</a:t>
            </a:r>
          </a:p>
        </p:txBody>
      </p:sp>
      <p:sp>
        <p:nvSpPr>
          <p:cNvPr id="4" name="Slide Number Placeholder 3"/>
          <p:cNvSpPr>
            <a:spLocks noGrp="1"/>
          </p:cNvSpPr>
          <p:nvPr>
            <p:ph type="sldNum" sz="quarter" idx="10"/>
          </p:nvPr>
        </p:nvSpPr>
        <p:spPr/>
        <p:txBody>
          <a:bodyPr/>
          <a:lstStyle/>
          <a:p>
            <a:fld id="{1A4D14EB-02DE-A54A-86E0-815282A4E7B0}" type="slidenum">
              <a:rPr lang="en-US" smtClean="0"/>
              <a:t>1</a:t>
            </a:fld>
            <a:endParaRPr lang="en-US"/>
          </a:p>
        </p:txBody>
      </p:sp>
    </p:spTree>
    <p:extLst>
      <p:ext uri="{BB962C8B-B14F-4D97-AF65-F5344CB8AC3E}">
        <p14:creationId xmlns:p14="http://schemas.microsoft.com/office/powerpoint/2010/main" val="15784601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knowledge base such as Wikipedia has the structure of classes, subclasses, instances, and the edges between them. This structure usually can be represented as triples in RDF graph.</a:t>
            </a:r>
            <a:r>
              <a:rPr lang="en-US" baseline="0" dirty="0" smtClean="0"/>
              <a:t> But to make a trade-off between cost and performance, we mainly use these three fold hierarchical</a:t>
            </a:r>
            <a:r>
              <a:rPr lang="zh-CN" altLang="en-US" baseline="0" dirty="0" smtClean="0"/>
              <a:t> </a:t>
            </a:r>
            <a:r>
              <a:rPr lang="en-US" altLang="zh-CN" baseline="0" dirty="0" smtClean="0"/>
              <a:t>structure instead of graphs of triples. The taxonomy graph represent the class to subclass relations, for example, the node “main topic classifications” contains the node “society”. The category-page bipartite graph represents class to instance relations, for example, the category “military” contains the page “Armed Forces”. And the last structure represents the relation from pages to specific version contents.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10</a:t>
            </a:fld>
            <a:endParaRPr lang="en-US"/>
          </a:p>
        </p:txBody>
      </p:sp>
    </p:spTree>
    <p:extLst>
      <p:ext uri="{BB962C8B-B14F-4D97-AF65-F5344CB8AC3E}">
        <p14:creationId xmlns:p14="http://schemas.microsoft.com/office/powerpoint/2010/main" val="40228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a:t>
            </a:r>
            <a:r>
              <a:rPr lang="en-US" baseline="0" dirty="0" smtClean="0"/>
              <a:t> algorithm, when given these three fold structure, and a specific category node c, we can extract the category-level topic and denote it as </a:t>
            </a:r>
            <a:r>
              <a:rPr lang="en-US" baseline="0" dirty="0" err="1" smtClean="0"/>
              <a:t>hc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11</a:t>
            </a:fld>
            <a:endParaRPr lang="en-US"/>
          </a:p>
        </p:txBody>
      </p:sp>
    </p:spTree>
    <p:extLst>
      <p:ext uri="{BB962C8B-B14F-4D97-AF65-F5344CB8AC3E}">
        <p14:creationId xmlns:p14="http://schemas.microsoft.com/office/powerpoint/2010/main" val="918799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example, given the category node ”Military”,</a:t>
            </a:r>
            <a:r>
              <a:rPr lang="en-US" baseline="0" dirty="0" smtClean="0"/>
              <a:t> we can extract its topic, containing the words such as army, military, air, command, force, and their corresponding weights in the topic.</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12</a:t>
            </a:fld>
            <a:endParaRPr lang="en-US"/>
          </a:p>
        </p:txBody>
      </p:sp>
    </p:spTree>
    <p:extLst>
      <p:ext uri="{BB962C8B-B14F-4D97-AF65-F5344CB8AC3E}">
        <p14:creationId xmlns:p14="http://schemas.microsoft.com/office/powerpoint/2010/main" val="14586395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extracting</a:t>
            </a:r>
            <a:r>
              <a:rPr lang="en-US" baseline="0" dirty="0" smtClean="0"/>
              <a:t> knowledge base’s category-level topics, we can transfer it into microblog stream. The traditional transfer learning conduct the learning on the source domain and the target domain simultaneously. We instead only focus on the target domain, and use the knowledge base’s category-level topic as the prior knowledge in our designed </a:t>
            </a:r>
            <a:r>
              <a:rPr lang="en-US" baseline="0" dirty="0" err="1" smtClean="0"/>
              <a:t>CTrans</a:t>
            </a:r>
            <a:r>
              <a:rPr lang="en-US" baseline="0" dirty="0" smtClean="0"/>
              <a:t>-LDA, which is denoted as tau k. This method is in Bayesian transfer learning style.</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13</a:t>
            </a:fld>
            <a:endParaRPr lang="en-US"/>
          </a:p>
        </p:txBody>
      </p:sp>
    </p:spTree>
    <p:extLst>
      <p:ext uri="{BB962C8B-B14F-4D97-AF65-F5344CB8AC3E}">
        <p14:creationId xmlns:p14="http://schemas.microsoft.com/office/powerpoint/2010/main" val="723560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a:t>
            </a:r>
            <a:r>
              <a:rPr lang="en-US" dirty="0" err="1" smtClean="0"/>
              <a:t>gibbs</a:t>
            </a:r>
            <a:r>
              <a:rPr lang="en-US" dirty="0" smtClean="0"/>
              <a:t> sampling for solving </a:t>
            </a:r>
            <a:r>
              <a:rPr lang="en-US" dirty="0" err="1" smtClean="0"/>
              <a:t>CTrans</a:t>
            </a:r>
            <a:r>
              <a:rPr lang="en-US" dirty="0" smtClean="0"/>
              <a:t>-LDA.</a:t>
            </a:r>
            <a:r>
              <a:rPr lang="en-US" baseline="0" dirty="0" smtClean="0"/>
              <a:t> What need to pay attention is the initialization of topic assignments for each word in microblogs. To use the category-level information sufficiently, we use the specified initialization probability q k v to align the learned topics to the pre-defined categories. In the derived equation in </a:t>
            </a:r>
            <a:r>
              <a:rPr lang="en-US" baseline="0" dirty="0" err="1" smtClean="0"/>
              <a:t>gibbs</a:t>
            </a:r>
            <a:r>
              <a:rPr lang="en-US" baseline="0" dirty="0" smtClean="0"/>
              <a:t> sampling, tau k is used for transferring knowledge from knowledge base to microblog stream.</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14</a:t>
            </a:fld>
            <a:endParaRPr lang="en-US"/>
          </a:p>
        </p:txBody>
      </p:sp>
    </p:spTree>
    <p:extLst>
      <p:ext uri="{BB962C8B-B14F-4D97-AF65-F5344CB8AC3E}">
        <p14:creationId xmlns:p14="http://schemas.microsoft.com/office/powerpoint/2010/main" val="14828273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Bayesian transfer learning, we</a:t>
            </a:r>
            <a:r>
              <a:rPr lang="en-US" baseline="0" dirty="0" smtClean="0"/>
              <a:t> get category-level word time series. This picture shows an example of Military category. It’s much easier to detect events on this word time series.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15</a:t>
            </a:fld>
            <a:endParaRPr lang="en-US"/>
          </a:p>
        </p:txBody>
      </p:sp>
    </p:spTree>
    <p:extLst>
      <p:ext uri="{BB962C8B-B14F-4D97-AF65-F5344CB8AC3E}">
        <p14:creationId xmlns:p14="http://schemas.microsoft.com/office/powerpoint/2010/main" val="7129731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richer semantics, and fewer noise, we detect events more accurately, in</a:t>
            </a:r>
            <a:r>
              <a:rPr lang="en-US" baseline="0" dirty="0" smtClean="0"/>
              <a:t> </a:t>
            </a:r>
            <a:r>
              <a:rPr lang="en-US" dirty="0" smtClean="0"/>
              <a:t>the word, phrase, and microblog granularities. Due</a:t>
            </a:r>
            <a:r>
              <a:rPr lang="en-US" baseline="0" dirty="0" smtClean="0"/>
              <a:t> to time limit, we skip the technique details here.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16</a:t>
            </a:fld>
            <a:endParaRPr lang="en-US"/>
          </a:p>
        </p:txBody>
      </p:sp>
    </p:spTree>
    <p:extLst>
      <p:ext uri="{BB962C8B-B14F-4D97-AF65-F5344CB8AC3E}">
        <p14:creationId xmlns:p14="http://schemas.microsoft.com/office/powerpoint/2010/main" val="5509614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 experiments,</a:t>
            </a:r>
            <a:r>
              <a:rPr lang="en-US" baseline="0" dirty="0" smtClean="0"/>
              <a:t> we use </a:t>
            </a:r>
            <a:r>
              <a:rPr lang="en-US" baseline="0" dirty="0" err="1" smtClean="0"/>
              <a:t>wikipedia</a:t>
            </a:r>
            <a:r>
              <a:rPr lang="en-US" baseline="0" dirty="0" smtClean="0"/>
              <a:t> as the knowledge base part, and use the Edinburgh twitter corpus as microblog stream, which contains 30 million tweets. </a:t>
            </a:r>
          </a:p>
          <a:p>
            <a:r>
              <a:rPr lang="en-US" baseline="0" dirty="0" smtClean="0"/>
              <a:t>And the ground truth part, we used 27 labeled events as the Benchmark One. As the benchmark one only covers a little events in the corpus, we expand it with more events as Benchmark Two.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17</a:t>
            </a:fld>
            <a:endParaRPr lang="en-US"/>
          </a:p>
        </p:txBody>
      </p:sp>
    </p:spTree>
    <p:extLst>
      <p:ext uri="{BB962C8B-B14F-4D97-AF65-F5344CB8AC3E}">
        <p14:creationId xmlns:p14="http://schemas.microsoft.com/office/powerpoint/2010/main" val="3679509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The</a:t>
            </a:r>
            <a:r>
              <a:rPr lang="zh-CN" altLang="en-US" dirty="0" smtClean="0"/>
              <a:t> </a:t>
            </a:r>
            <a:r>
              <a:rPr lang="en-US" altLang="zh-CN" dirty="0" smtClean="0"/>
              <a:t>first experiment</a:t>
            </a:r>
            <a:r>
              <a:rPr lang="en-US" altLang="zh-CN" baseline="0" dirty="0" smtClean="0"/>
              <a:t> is to evaluate the extracted category-level topics in knowledge base. We use </a:t>
            </a:r>
            <a:r>
              <a:rPr lang="en-US" altLang="zh-CN" baseline="0" dirty="0" err="1" smtClean="0"/>
              <a:t>Roder’s</a:t>
            </a:r>
            <a:r>
              <a:rPr lang="en-US" altLang="zh-CN" baseline="0" dirty="0" smtClean="0"/>
              <a:t> WSDM open source work NPMI as the metric to evaluate the semantic coherence of learned topics. Take the aviation category as an example, we extract more specific topic than </a:t>
            </a:r>
            <a:r>
              <a:rPr lang="en-US" altLang="zh-CN" baseline="0" dirty="0" err="1" smtClean="0"/>
              <a:t>LightLDA</a:t>
            </a:r>
            <a:r>
              <a:rPr lang="en-US" altLang="zh-CN" baseline="0" dirty="0" smtClean="0"/>
              <a:t>. As the general words such as car, design are generated by </a:t>
            </a:r>
            <a:r>
              <a:rPr lang="en-US" altLang="zh-CN" baseline="0" dirty="0" err="1" smtClean="0"/>
              <a:t>LightLDA</a:t>
            </a:r>
            <a:r>
              <a:rPr lang="en-US" altLang="zh-CN" baseline="0" dirty="0" smtClean="0"/>
              <a:t>. But all top 100 topical words generated by our model is all about aviation.</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18</a:t>
            </a:fld>
            <a:endParaRPr lang="en-US"/>
          </a:p>
        </p:txBody>
      </p:sp>
    </p:spTree>
    <p:extLst>
      <p:ext uri="{BB962C8B-B14F-4D97-AF65-F5344CB8AC3E}">
        <p14:creationId xmlns:p14="http://schemas.microsoft.com/office/powerpoint/2010/main" val="4344555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check more topics</a:t>
            </a:r>
            <a:r>
              <a:rPr lang="en-US" baseline="0" dirty="0" smtClean="0"/>
              <a:t> for our method and </a:t>
            </a:r>
            <a:r>
              <a:rPr lang="en-US" baseline="0" dirty="0" err="1" smtClean="0"/>
              <a:t>LightLDA</a:t>
            </a:r>
            <a:r>
              <a:rPr lang="en-US" baseline="0" dirty="0" smtClean="0"/>
              <a:t>. The red dots are generated by our method, and the green dots are about </a:t>
            </a:r>
            <a:r>
              <a:rPr lang="en-US" baseline="0" dirty="0" err="1" smtClean="0"/>
              <a:t>LightLDA</a:t>
            </a:r>
            <a:r>
              <a:rPr lang="en-US" baseline="0" dirty="0" smtClean="0"/>
              <a:t>. Every five words are grouped with the top five words. On the first 20 groups, our method performs significantly better than </a:t>
            </a:r>
            <a:r>
              <a:rPr lang="en-US" baseline="0" dirty="0" err="1" smtClean="0"/>
              <a:t>LightLDA</a:t>
            </a:r>
            <a:r>
              <a:rPr lang="en-US" baseline="0" dirty="0" smtClean="0"/>
              <a:t>. And for the first 50 groups, our method is also better averagely.</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19</a:t>
            </a:fld>
            <a:endParaRPr lang="en-US"/>
          </a:p>
        </p:txBody>
      </p:sp>
    </p:spTree>
    <p:extLst>
      <p:ext uri="{BB962C8B-B14F-4D97-AF65-F5344CB8AC3E}">
        <p14:creationId xmlns:p14="http://schemas.microsoft.com/office/powerpoint/2010/main" val="1316674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motivation of</a:t>
            </a:r>
            <a:r>
              <a:rPr lang="en-US" baseline="0" dirty="0" smtClean="0"/>
              <a:t> this work is very clear. We want to promote the accuracy of event detection on microblog stream. Many web applications need the accurate event detection methods, including public opinion analysis, public security, disaster response, and breaking news report. And </a:t>
            </a:r>
            <a:r>
              <a:rPr lang="en-US" baseline="0" dirty="0" smtClean="0"/>
              <a:t>in this list, </a:t>
            </a:r>
            <a:r>
              <a:rPr lang="en-US" baseline="0" dirty="0" smtClean="0"/>
              <a:t>the last application attracts many news agencies, such as Reuters.</a:t>
            </a:r>
          </a:p>
          <a:p>
            <a:r>
              <a:rPr lang="en-US" baseline="0" dirty="0" smtClean="0"/>
              <a:t>But, what we want to say is that, to detect the events accurately is still challenging.</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a:t>
            </a:fld>
            <a:endParaRPr lang="en-US"/>
          </a:p>
        </p:txBody>
      </p:sp>
    </p:spTree>
    <p:extLst>
      <p:ext uri="{BB962C8B-B14F-4D97-AF65-F5344CB8AC3E}">
        <p14:creationId xmlns:p14="http://schemas.microsoft.com/office/powerpoint/2010/main" val="10944881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have test</a:t>
            </a:r>
            <a:r>
              <a:rPr lang="en-US" baseline="0" dirty="0" smtClean="0"/>
              <a:t> the effectiveness of category-level topics in knowledge base, we show the transfer learning results for microblog stream in the table. The </a:t>
            </a:r>
            <a:r>
              <a:rPr lang="en-US" baseline="0" dirty="0" err="1" smtClean="0"/>
              <a:t>CTrans</a:t>
            </a:r>
            <a:r>
              <a:rPr lang="en-US" baseline="0" dirty="0" smtClean="0"/>
              <a:t>-LDA method not only discover the words already in knowledge base’s category, but also can find out new words related to the category, which is labeled in bold font.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20</a:t>
            </a:fld>
            <a:endParaRPr lang="en-US"/>
          </a:p>
        </p:txBody>
      </p:sp>
    </p:spTree>
    <p:extLst>
      <p:ext uri="{BB962C8B-B14F-4D97-AF65-F5344CB8AC3E}">
        <p14:creationId xmlns:p14="http://schemas.microsoft.com/office/powerpoint/2010/main" val="19393329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21</a:t>
            </a:fld>
            <a:endParaRPr lang="en-US"/>
          </a:p>
        </p:txBody>
      </p:sp>
    </p:spTree>
    <p:extLst>
      <p:ext uri="{BB962C8B-B14F-4D97-AF65-F5344CB8AC3E}">
        <p14:creationId xmlns:p14="http://schemas.microsoft.com/office/powerpoint/2010/main" val="8882328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Theses</a:t>
            </a:r>
            <a:r>
              <a:rPr lang="en-US" baseline="0" dirty="0" smtClean="0"/>
              <a:t> challenges are summarized by the previous work as the following microblog stream’s nature, including fast changing, high noise, and tweet’s short length.</a:t>
            </a:r>
          </a:p>
          <a:p>
            <a:r>
              <a:rPr lang="en-US" baseline="0" dirty="0" smtClean="0"/>
              <a:t>More than that, we found another key factor, that small events always have fewer tweets compared to the popular ones. So, for many methods, the not-so-popular events are often missed. And it’s very hard to trade off between precision and recall for </a:t>
            </a:r>
            <a:r>
              <a:rPr lang="en-US" baseline="0" dirty="0" err="1" smtClean="0"/>
              <a:t>exisiting</a:t>
            </a:r>
            <a:r>
              <a:rPr lang="en-US" baseline="0" dirty="0" smtClean="0"/>
              <a:t> methods.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3</a:t>
            </a:fld>
            <a:endParaRPr lang="en-US"/>
          </a:p>
        </p:txBody>
      </p:sp>
    </p:spTree>
    <p:extLst>
      <p:ext uri="{BB962C8B-B14F-4D97-AF65-F5344CB8AC3E}">
        <p14:creationId xmlns:p14="http://schemas.microsoft.com/office/powerpoint/2010/main" val="1908061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conduct a</a:t>
            </a:r>
            <a:r>
              <a:rPr lang="en-US" baseline="0" dirty="0" smtClean="0"/>
              <a:t> exploratory study on the Edinburgh twitter corpus, which is the twitter corpus built for the event detection task. And a previous work have labeled 27 events on this corpus, as shown in this table. What we found is that the popular events have drawn much more attention and get more tweets to report it. For example, in terms of how many related human labeled tweets in the corpus, the event “S and P downgrade US credit rating” got 656 tweets, but the event “first artificial organ transplant” only got 18 human labeled tweets. In these 27 events, there are 11 events contain less than 50 tweets. It’s very challenging for existing methods to detect these not-so-popular events without introducing many false positive results.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4</a:t>
            </a:fld>
            <a:endParaRPr lang="en-US"/>
          </a:p>
        </p:txBody>
      </p:sp>
    </p:spTree>
    <p:extLst>
      <p:ext uri="{BB962C8B-B14F-4D97-AF65-F5344CB8AC3E}">
        <p14:creationId xmlns:p14="http://schemas.microsoft.com/office/powerpoint/2010/main" val="1028160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discussing our method, we review some typical existing methods. The methods “without extra information” mainly are conducted in three ways, clustering articles, analyzing word frequencies, and finding </a:t>
            </a:r>
            <a:r>
              <a:rPr lang="en-US" baseline="0" dirty="0" err="1" smtClean="0"/>
              <a:t>bursty</a:t>
            </a:r>
            <a:r>
              <a:rPr lang="en-US" baseline="0" dirty="0" smtClean="0"/>
              <a:t> topics via topic modelling. They all </a:t>
            </a:r>
            <a:r>
              <a:rPr lang="en-US" dirty="0" smtClean="0"/>
              <a:t>encounter some</a:t>
            </a:r>
            <a:r>
              <a:rPr lang="en-US" baseline="0" dirty="0" smtClean="0"/>
              <a:t> difficulties in the situation of microblog stream. For example, LSH have to set a threshold to determine whether new article represents a new event. A strict threshold may miss the not-so-popular events, while the not-so-strict threshold may introduce noises. And the method </a:t>
            </a:r>
            <a:r>
              <a:rPr lang="en-US" baseline="0" dirty="0" err="1" smtClean="0"/>
              <a:t>EDCoW</a:t>
            </a:r>
            <a:r>
              <a:rPr lang="en-US" baseline="0" dirty="0" smtClean="0"/>
              <a:t> treat the word as the basic unit in analysis, without considering multiple semantics of the word.  And the method </a:t>
            </a:r>
            <a:r>
              <a:rPr lang="en-US" baseline="0" dirty="0" err="1" smtClean="0"/>
              <a:t>bursty</a:t>
            </a:r>
            <a:r>
              <a:rPr lang="en-US" baseline="0" dirty="0" smtClean="0"/>
              <a:t> BTM have to set the number of topics as the parameter. It prefers the large event but may ignore the small ones.</a:t>
            </a:r>
          </a:p>
        </p:txBody>
      </p:sp>
      <p:sp>
        <p:nvSpPr>
          <p:cNvPr id="4" name="Slide Number Placeholder 3"/>
          <p:cNvSpPr>
            <a:spLocks noGrp="1"/>
          </p:cNvSpPr>
          <p:nvPr>
            <p:ph type="sldNum" sz="quarter" idx="10"/>
          </p:nvPr>
        </p:nvSpPr>
        <p:spPr/>
        <p:txBody>
          <a:bodyPr/>
          <a:lstStyle/>
          <a:p>
            <a:fld id="{1A4D14EB-02DE-A54A-86E0-815282A4E7B0}" type="slidenum">
              <a:rPr lang="en-US" smtClean="0"/>
              <a:t>5</a:t>
            </a:fld>
            <a:endParaRPr lang="en-US"/>
          </a:p>
        </p:txBody>
      </p:sp>
    </p:spTree>
    <p:extLst>
      <p:ext uri="{BB962C8B-B14F-4D97-AF65-F5344CB8AC3E}">
        <p14:creationId xmlns:p14="http://schemas.microsoft.com/office/powerpoint/2010/main" val="972356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kind method uses extra information. And the typical one is </a:t>
            </a:r>
            <a:r>
              <a:rPr lang="en-US" baseline="0" dirty="0" err="1" smtClean="0"/>
              <a:t>Twevent</a:t>
            </a:r>
            <a:r>
              <a:rPr lang="en-US" baseline="0" dirty="0" smtClean="0"/>
              <a:t>. It treat the Knowledge Base as the lookup table, and divides the tweet into segments according to this kind lookup table, then detects the </a:t>
            </a:r>
            <a:r>
              <a:rPr lang="en-US" baseline="0" dirty="0" err="1" smtClean="0"/>
              <a:t>bursty</a:t>
            </a:r>
            <a:r>
              <a:rPr lang="en-US" baseline="0" dirty="0" smtClean="0"/>
              <a:t> segments. But it still has to trade off between precision and recall. For example, the </a:t>
            </a:r>
            <a:r>
              <a:rPr lang="en-US" baseline="0" dirty="0" err="1" smtClean="0"/>
              <a:t>bursty</a:t>
            </a:r>
            <a:r>
              <a:rPr lang="en-US" baseline="0" dirty="0" smtClean="0"/>
              <a:t> segment in the not-so-popular event “first artificial organ transplant” may be missed as its segment is also not popular compared to other segments.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6</a:t>
            </a:fld>
            <a:endParaRPr lang="en-US"/>
          </a:p>
        </p:txBody>
      </p:sp>
    </p:spTree>
    <p:extLst>
      <p:ext uri="{BB962C8B-B14F-4D97-AF65-F5344CB8AC3E}">
        <p14:creationId xmlns:p14="http://schemas.microsoft.com/office/powerpoint/2010/main" val="31975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find a way to overcome</a:t>
            </a:r>
            <a:r>
              <a:rPr lang="en-US" baseline="0" dirty="0" smtClean="0"/>
              <a:t> the above limitations, we borrow from Knowledge Base to help us to understand the semantics of tweets. As an example, we visualize the word “</a:t>
            </a:r>
            <a:r>
              <a:rPr lang="en-US" baseline="0" dirty="0" err="1" smtClean="0"/>
              <a:t>hood”’s</a:t>
            </a:r>
            <a:r>
              <a:rPr lang="en-US" baseline="0" dirty="0" smtClean="0"/>
              <a:t> frequency as the blue line. This blue line is relative smooth. we cannot tell what event have happened related to this word, as this word “hood” is often used as the hat. </a:t>
            </a:r>
            <a:r>
              <a:rPr lang="en-US" altLang="zh-CN" baseline="0" dirty="0" smtClean="0"/>
              <a:t>But refer to Knowledge base, we can know the word “hood” is a part of the phrase “fort hood”, a US military installation in Texas. After enriching the semantics, we can the green line to represent the word “hood” related to military. And the green line encounters a burst on July 28</a:t>
            </a:r>
            <a:r>
              <a:rPr lang="en-US" altLang="zh-CN" baseline="30000" dirty="0" smtClean="0"/>
              <a:t>th</a:t>
            </a:r>
            <a:r>
              <a:rPr lang="en-US" altLang="zh-CN" baseline="0" dirty="0" smtClean="0"/>
              <a:t>, 2011. It’s much easier to detect the event “attack to the Fort hood”, without adjusting the threshold.</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7</a:t>
            </a:fld>
            <a:endParaRPr lang="en-US"/>
          </a:p>
        </p:txBody>
      </p:sp>
    </p:spTree>
    <p:extLst>
      <p:ext uri="{BB962C8B-B14F-4D97-AF65-F5344CB8AC3E}">
        <p14:creationId xmlns:p14="http://schemas.microsoft.com/office/powerpoint/2010/main" val="1917632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previous example, we can see that t</a:t>
            </a:r>
            <a:r>
              <a:rPr lang="en-US" dirty="0" smtClean="0"/>
              <a:t>he</a:t>
            </a:r>
            <a:r>
              <a:rPr lang="en-US" baseline="0" dirty="0" smtClean="0"/>
              <a:t> benefit of enriching the semantics and filtering out noises by Knowledge Base for microblogs is attractive. As knowledge base is well organized, constructed elaborately, and full of rich information. These features are a good supplementary for microblog stream. But it’s expensive to retrieve every word of tweets in Knowledge Base.</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8</a:t>
            </a:fld>
            <a:endParaRPr lang="en-US"/>
          </a:p>
        </p:txBody>
      </p:sp>
    </p:spTree>
    <p:extLst>
      <p:ext uri="{BB962C8B-B14F-4D97-AF65-F5344CB8AC3E}">
        <p14:creationId xmlns:p14="http://schemas.microsoft.com/office/powerpoint/2010/main" val="548002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solution is to</a:t>
            </a:r>
            <a:r>
              <a:rPr lang="en-US" baseline="0" dirty="0" smtClean="0"/>
              <a:t> do the transfer learning at the category-level of Knowledge Base, and propose the novel method trans detector. It transfer Knowledge Base’s category-level information into microblog stream. </a:t>
            </a:r>
            <a:r>
              <a:rPr lang="en-US" altLang="zh-CN" baseline="0" dirty="0" smtClean="0"/>
              <a:t>It</a:t>
            </a:r>
            <a:r>
              <a:rPr lang="zh-CN" altLang="en-US" baseline="0" dirty="0" smtClean="0"/>
              <a:t> </a:t>
            </a:r>
            <a:r>
              <a:rPr lang="en-US" altLang="zh-CN" baseline="0" dirty="0" smtClean="0"/>
              <a:t>can</a:t>
            </a:r>
            <a:r>
              <a:rPr lang="zh-CN" altLang="en-US" baseline="0" dirty="0" smtClean="0"/>
              <a:t> </a:t>
            </a:r>
            <a:r>
              <a:rPr lang="en-US" altLang="zh-CN" baseline="0" dirty="0" smtClean="0"/>
              <a:t>balance</a:t>
            </a:r>
            <a:r>
              <a:rPr lang="zh-CN" altLang="en-US" baseline="0" dirty="0" smtClean="0"/>
              <a:t> </a:t>
            </a:r>
            <a:r>
              <a:rPr lang="en-US" altLang="zh-CN" baseline="0" dirty="0" smtClean="0"/>
              <a:t>the</a:t>
            </a:r>
            <a:r>
              <a:rPr lang="zh-CN" altLang="en-US" baseline="0" dirty="0" smtClean="0"/>
              <a:t> </a:t>
            </a:r>
            <a:r>
              <a:rPr lang="en-US" altLang="zh-CN" baseline="0" dirty="0" smtClean="0"/>
              <a:t>performance</a:t>
            </a:r>
            <a:r>
              <a:rPr lang="zh-CN" altLang="en-US" baseline="0" dirty="0" smtClean="0"/>
              <a:t> </a:t>
            </a:r>
            <a:r>
              <a:rPr lang="en-US" altLang="zh-CN" baseline="0" dirty="0" smtClean="0"/>
              <a:t>and</a:t>
            </a:r>
            <a:r>
              <a:rPr lang="zh-CN" altLang="en-US" baseline="0" dirty="0" smtClean="0"/>
              <a:t> </a:t>
            </a:r>
            <a:r>
              <a:rPr lang="en-US" altLang="zh-CN" baseline="0" dirty="0" smtClean="0"/>
              <a:t>the</a:t>
            </a:r>
            <a:r>
              <a:rPr lang="zh-CN" altLang="en-US" baseline="0" dirty="0" smtClean="0"/>
              <a:t> </a:t>
            </a:r>
            <a:r>
              <a:rPr lang="en-US" altLang="zh-CN" baseline="0" dirty="0" smtClean="0"/>
              <a:t>cost</a:t>
            </a:r>
            <a:r>
              <a:rPr lang="zh-CN" altLang="en-US" baseline="0" dirty="0" smtClean="0"/>
              <a:t> </a:t>
            </a:r>
            <a:r>
              <a:rPr lang="en-US" altLang="zh-CN" baseline="0" dirty="0" smtClean="0"/>
              <a:t>of</a:t>
            </a:r>
            <a:r>
              <a:rPr lang="zh-CN" altLang="en-US" baseline="0" dirty="0" smtClean="0"/>
              <a:t> </a:t>
            </a:r>
            <a:r>
              <a:rPr lang="en-US" altLang="zh-CN" baseline="0" dirty="0" smtClean="0"/>
              <a:t>leveraging</a:t>
            </a:r>
            <a:r>
              <a:rPr lang="zh-CN" altLang="en-US" baseline="0" dirty="0" smtClean="0"/>
              <a:t> </a:t>
            </a:r>
            <a:r>
              <a:rPr lang="en-US" altLang="zh-CN" baseline="0" dirty="0" smtClean="0"/>
              <a:t>knowledge</a:t>
            </a:r>
            <a:r>
              <a:rPr lang="zh-CN" altLang="en-US" baseline="0" dirty="0" smtClean="0"/>
              <a:t> </a:t>
            </a:r>
            <a:r>
              <a:rPr lang="en-US" altLang="zh-CN" baseline="0" dirty="0" smtClean="0"/>
              <a:t>base</a:t>
            </a:r>
            <a:r>
              <a:rPr lang="zh-CN" altLang="en-US" baseline="0" dirty="0" smtClean="0"/>
              <a:t> </a:t>
            </a:r>
            <a:r>
              <a:rPr lang="en-US" altLang="zh-CN" baseline="0" dirty="0" smtClean="0"/>
              <a:t>for</a:t>
            </a:r>
            <a:r>
              <a:rPr lang="zh-CN" altLang="en-US" baseline="0" dirty="0" smtClean="0"/>
              <a:t> </a:t>
            </a:r>
            <a:r>
              <a:rPr lang="en-US" altLang="zh-CN" baseline="0" dirty="0" smtClean="0"/>
              <a:t>event</a:t>
            </a:r>
            <a:r>
              <a:rPr lang="zh-CN" altLang="en-US" baseline="0" dirty="0" smtClean="0"/>
              <a:t> </a:t>
            </a:r>
            <a:r>
              <a:rPr lang="en-US" altLang="zh-CN" baseline="0" dirty="0" smtClean="0"/>
              <a:t>detection.</a:t>
            </a:r>
            <a:r>
              <a:rPr lang="zh-CN" altLang="en-US" baseline="0" dirty="0" smtClean="0"/>
              <a:t> </a:t>
            </a:r>
            <a:r>
              <a:rPr lang="en-US" altLang="zh-CN" baseline="0" dirty="0" smtClean="0"/>
              <a:t>Trans detector is implemented in three phases. The first phase extracts the category-level topic in knowledge base. The second phase transfer the category-level topic into microblog stream and get the category-level word time series. And the last phase is detecting events on the category-level word time series.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9</a:t>
            </a:fld>
            <a:endParaRPr lang="en-US"/>
          </a:p>
        </p:txBody>
      </p:sp>
    </p:spTree>
    <p:extLst>
      <p:ext uri="{BB962C8B-B14F-4D97-AF65-F5344CB8AC3E}">
        <p14:creationId xmlns:p14="http://schemas.microsoft.com/office/powerpoint/2010/main" val="63228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1B11ACB-739F-AB42-A283-B22D24A77047}" type="datetimeFigureOut">
              <a:rPr lang="en-US" smtClean="0"/>
              <a:t>3/26/17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1B11ACB-739F-AB42-A283-B22D24A77047}" type="datetimeFigureOut">
              <a:rPr lang="en-US" smtClean="0"/>
              <a:t>3/26/17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1B11ACB-739F-AB42-A283-B22D24A77047}" type="datetimeFigureOut">
              <a:rPr lang="en-US" smtClean="0"/>
              <a:t>3/26/17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B11ACB-739F-AB42-A283-B22D24A77047}" type="datetimeFigureOut">
              <a:rPr lang="en-US" smtClean="0"/>
              <a:t>3/26/17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B11ACB-739F-AB42-A283-B22D24A77047}" type="datetimeFigureOut">
              <a:rPr lang="en-US" smtClean="0"/>
              <a:t>3/26/17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7A5D64-5332-A94B-9C17-E690A68D9226}" type="slidenum">
              <a:rPr lang="en-US" smtClean="0"/>
              <a:t>‹#›</a:t>
            </a:fld>
            <a:endParaRPr lang="en-US"/>
          </a:p>
        </p:txBody>
      </p:sp>
    </p:spTree>
    <p:extLst>
      <p:ext uri="{BB962C8B-B14F-4D97-AF65-F5344CB8AC3E}">
        <p14:creationId xmlns:p14="http://schemas.microsoft.com/office/powerpoint/2010/main" val="719501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2" y="-1"/>
            <a:ext cx="9154552" cy="6859609"/>
          </a:xfrm>
          <a:prstGeom prst="rect">
            <a:avLst/>
          </a:prstGeom>
        </p:spPr>
      </p:pic>
    </p:spTree>
    <p:extLst>
      <p:ext uri="{BB962C8B-B14F-4D97-AF65-F5344CB8AC3E}">
        <p14:creationId xmlns:p14="http://schemas.microsoft.com/office/powerpoint/2010/main" val="416756078"/>
      </p:ext>
    </p:extLst>
  </p:cSld>
  <p:clrMapOvr>
    <a:masterClrMapping/>
  </p:clrMapOvr>
  <mc:AlternateContent xmlns:mc="http://schemas.openxmlformats.org/markup-compatibility/2006">
    <mc:Choice xmlns:p14="http://schemas.microsoft.com/office/powerpoint/2010/main" Requires="p14">
      <p:transition spd="slow" p14:dur="2000" advTm="32172"/>
    </mc:Choice>
    <mc:Fallback>
      <p:transition spd="slow" advTm="3217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8645566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
        <p:nvSpPr>
          <p:cNvPr id="5" name="AutoShape 6"/>
          <p:cNvSpPr>
            <a:spLocks/>
          </p:cNvSpPr>
          <p:nvPr/>
        </p:nvSpPr>
        <p:spPr bwMode="auto">
          <a:xfrm>
            <a:off x="118864" y="2182647"/>
            <a:ext cx="8535279" cy="495239"/>
          </a:xfrm>
          <a:prstGeom prst="roundRect">
            <a:avLst>
              <a:gd name="adj" fmla="val 13509"/>
            </a:avLst>
          </a:prstGeom>
          <a:solidFill>
            <a:srgbClr val="FF0000">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
        <p:nvSpPr>
          <p:cNvPr id="6" name="AutoShape 5"/>
          <p:cNvSpPr>
            <a:spLocks/>
          </p:cNvSpPr>
          <p:nvPr/>
        </p:nvSpPr>
        <p:spPr bwMode="auto">
          <a:xfrm>
            <a:off x="118865" y="2677886"/>
            <a:ext cx="5155264" cy="261257"/>
          </a:xfrm>
          <a:prstGeom prst="roundRect">
            <a:avLst>
              <a:gd name="adj" fmla="val 13509"/>
            </a:avLst>
          </a:prstGeom>
          <a:solidFill>
            <a:srgbClr val="0000FF">
              <a:alpha val="20000"/>
            </a:srgbClr>
          </a:solidFill>
          <a:ln>
            <a:noFill/>
          </a:ln>
          <a:extLst>
            <a:ext uri="{91240B29-F687-4f45-9708-019B960494DF}">
              <a14:hiddenLine xmlns:a14="http://schemas.microsoft.com/office/drawing/2010/main" xmlns="" w="25400" cap="flat">
                <a:solidFill>
                  <a:srgbClr val="ADADAD"/>
                </a:solidFill>
                <a:miter lim="800000"/>
                <a:headEnd type="none" w="med" len="med"/>
                <a:tailEnd type="none" w="med" len="med"/>
              </a14:hiddenLine>
            </a:ext>
          </a:extLst>
        </p:spPr>
        <p:txBody>
          <a:bodyPr lIns="0" tIns="0" rIns="0" bIns="0"/>
          <a:lstStyle/>
          <a:p>
            <a:endParaRPr lang="zh-CN" altLang="en-US"/>
          </a:p>
        </p:txBody>
      </p:sp>
    </p:spTree>
    <p:extLst>
      <p:ext uri="{BB962C8B-B14F-4D97-AF65-F5344CB8AC3E}">
        <p14:creationId xmlns:p14="http://schemas.microsoft.com/office/powerpoint/2010/main" val="2481851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
        <p:nvSpPr>
          <p:cNvPr id="5" name="椭圆 42"/>
          <p:cNvSpPr/>
          <p:nvPr/>
        </p:nvSpPr>
        <p:spPr>
          <a:xfrm>
            <a:off x="5570984" y="3613533"/>
            <a:ext cx="1025759" cy="337981"/>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20006884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532586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
        <p:nvSpPr>
          <p:cNvPr id="5" name="椭圆 42"/>
          <p:cNvSpPr/>
          <p:nvPr/>
        </p:nvSpPr>
        <p:spPr>
          <a:xfrm>
            <a:off x="5015813" y="5230061"/>
            <a:ext cx="437930" cy="452282"/>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6248501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8524364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9695718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18682035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 y="0"/>
            <a:ext cx="9153144" cy="6858554"/>
          </a:xfrm>
        </p:spPr>
      </p:pic>
      <p:sp>
        <p:nvSpPr>
          <p:cNvPr id="5" name="椭圆 42"/>
          <p:cNvSpPr/>
          <p:nvPr/>
        </p:nvSpPr>
        <p:spPr>
          <a:xfrm>
            <a:off x="6371083" y="3548219"/>
            <a:ext cx="290974" cy="337982"/>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6" name="椭圆 42"/>
          <p:cNvSpPr/>
          <p:nvPr/>
        </p:nvSpPr>
        <p:spPr>
          <a:xfrm>
            <a:off x="5766926" y="3711503"/>
            <a:ext cx="437930" cy="452282"/>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20296320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2090221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2404" cy="6858000"/>
          </a:xfrm>
        </p:spPr>
      </p:pic>
    </p:spTree>
    <p:extLst>
      <p:ext uri="{BB962C8B-B14F-4D97-AF65-F5344CB8AC3E}">
        <p14:creationId xmlns:p14="http://schemas.microsoft.com/office/powerpoint/2010/main" val="827725204"/>
      </p:ext>
    </p:extLst>
  </p:cSld>
  <p:clrMapOvr>
    <a:masterClrMapping/>
  </p:clrMapOvr>
  <mc:AlternateContent xmlns:mc="http://schemas.openxmlformats.org/markup-compatibility/2006">
    <mc:Choice xmlns:p14="http://schemas.microsoft.com/office/powerpoint/2010/main" Requires="p14">
      <p:transition spd="slow" p14:dur="2000" advTm="28746"/>
    </mc:Choice>
    <mc:Fallback>
      <p:transition spd="slow" advTm="28746"/>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7986625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4585422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8201040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9457608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18203950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5503807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188067918"/>
      </p:ext>
    </p:extLst>
  </p:cSld>
  <p:clrMapOvr>
    <a:masterClrMapping/>
  </p:clrMapOvr>
  <mc:AlternateContent xmlns:mc="http://schemas.openxmlformats.org/markup-compatibility/2006">
    <mc:Choice xmlns:p14="http://schemas.microsoft.com/office/powerpoint/2010/main" Requires="p14">
      <p:transition spd="slow" p14:dur="2000" advTm="28330"/>
    </mc:Choice>
    <mc:Fallback>
      <p:transition spd="slow" advTm="2833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513363639"/>
      </p:ext>
    </p:extLst>
  </p:cSld>
  <p:clrMapOvr>
    <a:masterClrMapping/>
  </p:clrMapOvr>
  <mc:AlternateContent xmlns:mc="http://schemas.openxmlformats.org/markup-compatibility/2006">
    <mc:Choice xmlns:p14="http://schemas.microsoft.com/office/powerpoint/2010/main" Requires="p14">
      <p:transition spd="slow" p14:dur="2000" advTm="2787"/>
    </mc:Choice>
    <mc:Fallback>
      <p:transition spd="slow" advTm="2787"/>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805793851"/>
      </p:ext>
    </p:extLst>
  </p:cSld>
  <p:clrMapOvr>
    <a:masterClrMapping/>
  </p:clrMapOvr>
  <mc:AlternateContent xmlns:mc="http://schemas.openxmlformats.org/markup-compatibility/2006">
    <mc:Choice xmlns:p14="http://schemas.microsoft.com/office/powerpoint/2010/main" Requires="p14">
      <p:transition spd="slow" p14:dur="2000" advTm="6396"/>
    </mc:Choice>
    <mc:Fallback>
      <p:transition spd="slow" advTm="6396"/>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851230709"/>
      </p:ext>
    </p:extLst>
  </p:cSld>
  <p:clrMapOvr>
    <a:masterClrMapping/>
  </p:clrMapOvr>
  <mc:AlternateContent xmlns:mc="http://schemas.openxmlformats.org/markup-compatibility/2006">
    <mc:Choice xmlns:p14="http://schemas.microsoft.com/office/powerpoint/2010/main" Requires="p14">
      <p:transition spd="slow" p14:dur="2000" advTm="424"/>
    </mc:Choice>
    <mc:Fallback>
      <p:transition spd="slow" advTm="424"/>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cxnSp>
        <p:nvCxnSpPr>
          <p:cNvPr id="5" name="直线连接符 26"/>
          <p:cNvCxnSpPr/>
          <p:nvPr/>
        </p:nvCxnSpPr>
        <p:spPr>
          <a:xfrm flipH="1">
            <a:off x="1796145" y="2416629"/>
            <a:ext cx="81641" cy="2498271"/>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cxnSp>
        <p:nvCxnSpPr>
          <p:cNvPr id="9" name="直线连接符 26"/>
          <p:cNvCxnSpPr/>
          <p:nvPr/>
        </p:nvCxnSpPr>
        <p:spPr>
          <a:xfrm flipH="1">
            <a:off x="4016829" y="2634343"/>
            <a:ext cx="1273630" cy="2443843"/>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77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5873252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7507892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534</TotalTime>
  <Words>1631</Words>
  <Application>Microsoft Macintosh PowerPoint</Application>
  <PresentationFormat>On-screen Show (4:3)</PresentationFormat>
  <Paragraphs>44</Paragraphs>
  <Slides>25</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Calibri</vt:lpstr>
      <vt:lpstr>Calibri Light</vt:lpstr>
      <vt:lpstr>DengXian</vt:lpstr>
      <vt:lpstr>等线</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88</cp:revision>
  <dcterms:created xsi:type="dcterms:W3CDTF">2017-03-26T04:56:22Z</dcterms:created>
  <dcterms:modified xsi:type="dcterms:W3CDTF">2017-03-27T01:32:41Z</dcterms:modified>
</cp:coreProperties>
</file>

<file path=docProps/thumbnail.jpeg>
</file>